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1" r:id="rId10"/>
    <p:sldId id="264" r:id="rId11"/>
    <p:sldId id="270" r:id="rId12"/>
    <p:sldId id="265" r:id="rId13"/>
    <p:sldId id="267" r:id="rId14"/>
    <p:sldId id="268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rctlessons.com/two-step-equations-gam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two step equation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one 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47" r="1592"/>
          <a:stretch/>
        </p:blipFill>
        <p:spPr>
          <a:xfrm>
            <a:off x="2758440" y="2572702"/>
            <a:ext cx="6675120" cy="3419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6585" y="5804654"/>
            <a:ext cx="5735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www.crctlessons.com/two-step-equations-game.html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5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two: design a poster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Objective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/>
              <a:t>Students will be able to construct two-step equations with one variable from real world problems and solve, with a partner and individually.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two: design a poster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Field </a:t>
            </a:r>
            <a:r>
              <a:rPr lang="en-US" sz="2800" u="sng" dirty="0" smtClean="0"/>
              <a:t>Trip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/>
              <a:t>a field trip 4 students rode in </a:t>
            </a:r>
            <a:r>
              <a:rPr lang="en-US" sz="2800" dirty="0" smtClean="0"/>
              <a:t>cars                                                               </a:t>
            </a:r>
            <a:r>
              <a:rPr lang="en-US" sz="2800" dirty="0"/>
              <a:t>and the </a:t>
            </a:r>
            <a:r>
              <a:rPr lang="en-US" sz="2800" dirty="0" smtClean="0"/>
              <a:t>rest </a:t>
            </a:r>
            <a:r>
              <a:rPr lang="en-US" sz="2800" dirty="0"/>
              <a:t>filled nine buses. </a:t>
            </a:r>
            <a:r>
              <a:rPr lang="en-US" sz="2800" dirty="0">
                <a:solidFill>
                  <a:srgbClr val="FF0000"/>
                </a:solidFill>
              </a:rPr>
              <a:t>How many 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students </a:t>
            </a:r>
            <a:r>
              <a:rPr lang="en-US" sz="2800" dirty="0" smtClean="0"/>
              <a:t>were in </a:t>
            </a:r>
            <a:r>
              <a:rPr lang="en-US" sz="2800" dirty="0"/>
              <a:t>each bus if 472 students </a:t>
            </a:r>
            <a:r>
              <a:rPr lang="en-US" sz="2800" dirty="0" smtClean="0"/>
              <a:t>                                                  were </a:t>
            </a:r>
            <a:r>
              <a:rPr lang="en-US" sz="2800" dirty="0"/>
              <a:t>on the trip?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2463800"/>
            <a:ext cx="43815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two: design a poster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Cost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 smtClean="0"/>
              <a:t>Hamda </a:t>
            </a:r>
            <a:r>
              <a:rPr lang="en-US" sz="2800" dirty="0"/>
              <a:t>had $24 to spend on seven pencils</a:t>
            </a:r>
            <a:r>
              <a:rPr lang="en-US" sz="2800" dirty="0" smtClean="0"/>
              <a:t>.  </a:t>
            </a:r>
          </a:p>
          <a:p>
            <a:pPr marL="0" indent="0">
              <a:buNone/>
            </a:pPr>
            <a:r>
              <a:rPr lang="en-US" sz="2800" dirty="0" smtClean="0"/>
              <a:t>After </a:t>
            </a:r>
            <a:r>
              <a:rPr lang="en-US" sz="2800" dirty="0"/>
              <a:t>buying them she had $10.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</a:t>
            </a:r>
            <a:r>
              <a:rPr lang="en-US" sz="2800" dirty="0">
                <a:solidFill>
                  <a:srgbClr val="FF0000"/>
                </a:solidFill>
              </a:rPr>
              <a:t>much did each pencil cost?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2451100"/>
            <a:ext cx="4305300" cy="37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two: design a poster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Super bouncy balls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 err="1" smtClean="0"/>
              <a:t>Khulod</a:t>
            </a:r>
            <a:r>
              <a:rPr lang="en-US" sz="2800" dirty="0" smtClean="0"/>
              <a:t> </a:t>
            </a:r>
            <a:r>
              <a:rPr lang="en-US" sz="2800" dirty="0"/>
              <a:t>won 40 super bouncy balls playing </a:t>
            </a:r>
            <a:r>
              <a:rPr lang="en-US" sz="2800" dirty="0" smtClean="0"/>
              <a:t>                                         horseshoes </a:t>
            </a:r>
            <a:r>
              <a:rPr lang="en-US" sz="2800" dirty="0"/>
              <a:t>at her school's game night. </a:t>
            </a:r>
            <a:r>
              <a:rPr lang="en-US" sz="2800" dirty="0" smtClean="0"/>
              <a:t>                                                      Later</a:t>
            </a:r>
            <a:r>
              <a:rPr lang="en-US" sz="2800" dirty="0"/>
              <a:t>, she gave two to each of her friends.  </a:t>
            </a:r>
            <a:r>
              <a:rPr lang="en-US" sz="2800" dirty="0" smtClean="0"/>
              <a:t>                                                       She </a:t>
            </a:r>
            <a:r>
              <a:rPr lang="en-US" sz="2800" dirty="0"/>
              <a:t>only has 8 remaining.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</a:t>
            </a:r>
            <a:r>
              <a:rPr lang="en-US" sz="2800" dirty="0">
                <a:solidFill>
                  <a:srgbClr val="FF0000"/>
                </a:solidFill>
              </a:rPr>
              <a:t>many friends does she have?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http://www.gumball-machine.com/media/catalog/product/cache/1/image/500x500/9df78eab33525d08d6e5fb8d27136e95/p/l/plain-colored-squiggle-bouncy-ball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gumball-machine.com/media/catalog/product/cache/1/image/500x500/9df78eab33525d08d6e5fb8d27136e95/p/l/plain-colored-squiggle-bouncy-b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422524"/>
            <a:ext cx="41402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two: design a poster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556932"/>
            <a:ext cx="9880597" cy="3627968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Cooking Club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/>
              <a:t>The Cooking Club made some pies to sell </a:t>
            </a:r>
            <a:r>
              <a:rPr lang="en-US" sz="2800" dirty="0" smtClean="0"/>
              <a:t>                                                        at </a:t>
            </a:r>
            <a:r>
              <a:rPr lang="en-US" sz="2800" dirty="0"/>
              <a:t>a basketball game to raise money for </a:t>
            </a:r>
            <a:r>
              <a:rPr lang="en-US" sz="2800" dirty="0" smtClean="0"/>
              <a:t>the                                         </a:t>
            </a:r>
            <a:r>
              <a:rPr lang="en-US" sz="2800" dirty="0"/>
              <a:t>new math books. The cafeteria contributed </a:t>
            </a:r>
            <a:r>
              <a:rPr lang="en-US" sz="2800" dirty="0" smtClean="0"/>
              <a:t>                                                four </a:t>
            </a:r>
            <a:r>
              <a:rPr lang="en-US" sz="2800" dirty="0"/>
              <a:t>pies to the sale. Each pie was then cut </a:t>
            </a:r>
            <a:r>
              <a:rPr lang="en-US" sz="2800" dirty="0" smtClean="0"/>
              <a:t>                                                  into </a:t>
            </a:r>
            <a:r>
              <a:rPr lang="en-US" sz="2800" dirty="0"/>
              <a:t>five pieces and sold. There were a total </a:t>
            </a:r>
            <a:r>
              <a:rPr lang="en-US" sz="2800" dirty="0" smtClean="0"/>
              <a:t>                                                          of 60 </a:t>
            </a:r>
            <a:r>
              <a:rPr lang="en-US" sz="2800" dirty="0"/>
              <a:t>pieces to sell.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pies the club made?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scienceblogs.com/startswithabang/files/2010/03/Pumpkin_Pie_l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4460875" cy="37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Homework Review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4" y="2285998"/>
            <a:ext cx="11085195" cy="40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two step equation?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An </a:t>
            </a:r>
            <a:r>
              <a:rPr lang="en-US" sz="4000" dirty="0"/>
              <a:t>equation written in the form</a:t>
            </a: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Ax + B = 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ositivewithpurpose.files.wordpress.com/2011/06/math_symbol_clipart.jpg?w=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8" y="492798"/>
            <a:ext cx="11037943" cy="58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Opposite Operations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692525" y="3072606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>
                <a:latin typeface="Garamond (Body)"/>
              </a:rPr>
              <a:t>Addition </a:t>
            </a:r>
            <a:r>
              <a:rPr lang="en-US" altLang="en-US" sz="3600" dirty="0">
                <a:latin typeface="Garamond (Body)"/>
                <a:sym typeface="Symbol" pitchFamily="18" charset="2"/>
              </a:rPr>
              <a:t></a:t>
            </a:r>
            <a:endParaRPr lang="fr-FR" altLang="en-US" sz="3600" dirty="0">
              <a:latin typeface="Garamond (Body)"/>
              <a:sym typeface="Symbol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283325" y="3072606"/>
            <a:ext cx="381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latin typeface="Garamond (Body)"/>
              </a:rPr>
              <a:t>Subtraction</a:t>
            </a:r>
            <a:endParaRPr lang="fr-FR" altLang="en-US" sz="3600">
              <a:latin typeface="Garamond (Body)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54300" y="4075906"/>
            <a:ext cx="353334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effectLst/>
                <a:latin typeface="Garamond (Body)"/>
              </a:rPr>
              <a:t>Multiplication</a:t>
            </a:r>
            <a:r>
              <a:rPr lang="en-US" altLang="en-US" sz="3600" b="1" dirty="0">
                <a:effectLst/>
                <a:latin typeface="Garamond (Body)"/>
              </a:rPr>
              <a:t> </a:t>
            </a:r>
            <a:r>
              <a:rPr lang="en-US" altLang="en-US" sz="3600" b="1" dirty="0">
                <a:effectLst/>
                <a:latin typeface="Garamond (Body)"/>
                <a:sym typeface="Symbol" pitchFamily="18" charset="2"/>
              </a:rPr>
              <a:t></a:t>
            </a:r>
            <a:endParaRPr lang="fr-FR" altLang="en-US" sz="3600" b="1" dirty="0">
              <a:effectLst/>
              <a:latin typeface="Garamond (Body)"/>
              <a:sym typeface="Symbol" pitchFamily="18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11900" y="4075906"/>
            <a:ext cx="1800493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>
                <a:effectLst/>
                <a:latin typeface="Garamond (Body)"/>
              </a:rPr>
              <a:t>Division</a:t>
            </a:r>
            <a:endParaRPr lang="fr-FR" altLang="en-US" sz="3600">
              <a:effectLst/>
              <a:latin typeface="Garamond (Body)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64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for Solving </a:t>
            </a:r>
            <a:r>
              <a:rPr lang="en-US" dirty="0" smtClean="0"/>
              <a:t>Two-Step </a:t>
            </a:r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Solve for any Addition or Subtraction on the variable side of equation by “undoing” the operation from both sides of the equation.</a:t>
            </a:r>
          </a:p>
          <a:p>
            <a:endParaRPr lang="en-US" sz="2800" dirty="0"/>
          </a:p>
          <a:p>
            <a:r>
              <a:rPr lang="en-US" sz="2800" dirty="0"/>
              <a:t>Solve any Multiplication or Division from variable side of equation by “undoing” the operation from both sides of the equation.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Program Files\Microsoft Office\Clipart\standard\stddir1\bd0702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818" y="641706"/>
            <a:ext cx="1190625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Identify what operations are on the variable side. (Add, Sub, </a:t>
            </a:r>
            <a:r>
              <a:rPr lang="en-US" sz="2800" dirty="0" err="1"/>
              <a:t>Mult</a:t>
            </a:r>
            <a:r>
              <a:rPr lang="en-US" sz="2800" dirty="0"/>
              <a:t>, </a:t>
            </a:r>
            <a:r>
              <a:rPr lang="en-US" sz="2800" dirty="0" err="1"/>
              <a:t>Div</a:t>
            </a:r>
            <a:r>
              <a:rPr lang="en-US" sz="2800" dirty="0"/>
              <a:t>)</a:t>
            </a:r>
          </a:p>
          <a:p>
            <a:r>
              <a:rPr lang="en-US" sz="2800" dirty="0"/>
              <a:t>“Undo” the operation by using opposite operations.</a:t>
            </a:r>
          </a:p>
          <a:p>
            <a:r>
              <a:rPr lang="en-US" sz="2800" dirty="0"/>
              <a:t>Whatever you do to one side, you must do to the </a:t>
            </a:r>
            <a:r>
              <a:rPr lang="en-US" sz="2800" dirty="0" smtClean="0"/>
              <a:t>                                       other </a:t>
            </a:r>
            <a:r>
              <a:rPr lang="en-US" sz="2800" dirty="0"/>
              <a:t>side to keep equation balanced.</a:t>
            </a:r>
          </a:p>
          <a:p>
            <a:endParaRPr lang="en-US" dirty="0"/>
          </a:p>
        </p:txBody>
      </p:sp>
      <p:pic>
        <p:nvPicPr>
          <p:cNvPr id="2050" name="Picture 2" descr="http://blog.novarad.net/wp-content/uploads/2011/09/hints-and-t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498850"/>
            <a:ext cx="2857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1: Solve 4x – 5 =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4x </a:t>
            </a:r>
            <a:r>
              <a:rPr lang="en-US" sz="3200" dirty="0"/>
              <a:t>– 5 =  15	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en-US" sz="3200" u="sng" dirty="0">
                <a:solidFill>
                  <a:srgbClr val="FF0000"/>
                </a:solidFill>
              </a:rPr>
              <a:t>+5     +5</a:t>
            </a:r>
            <a:r>
              <a:rPr lang="en-US" sz="3200" dirty="0">
                <a:solidFill>
                  <a:srgbClr val="FF0000"/>
                </a:solidFill>
              </a:rPr>
              <a:t>	(Add 5 to both sides)</a:t>
            </a:r>
          </a:p>
          <a:p>
            <a:pPr marL="0" indent="0" algn="ctr">
              <a:buNone/>
            </a:pPr>
            <a:r>
              <a:rPr lang="en-US" sz="3200" u="sng" dirty="0"/>
              <a:t>4x</a:t>
            </a:r>
            <a:r>
              <a:rPr lang="en-US" sz="3200" dirty="0"/>
              <a:t>      =  </a:t>
            </a:r>
            <a:r>
              <a:rPr lang="en-US" sz="3200" u="sng" dirty="0"/>
              <a:t>20</a:t>
            </a:r>
            <a:r>
              <a:rPr lang="en-US" sz="3200" dirty="0"/>
              <a:t>	(Simplify)</a:t>
            </a:r>
          </a:p>
          <a:p>
            <a:pPr marL="0" indent="0" algn="ctr">
              <a:buNone/>
            </a:pPr>
            <a:r>
              <a:rPr lang="en-US" sz="3200" dirty="0" smtClean="0"/>
              <a:t>                   </a:t>
            </a:r>
            <a:r>
              <a:rPr lang="en-US" sz="3200" dirty="0">
                <a:solidFill>
                  <a:srgbClr val="FF0000"/>
                </a:solidFill>
              </a:rPr>
              <a:t>4            4	(Divide both sides by 4)</a:t>
            </a:r>
          </a:p>
          <a:p>
            <a:pPr marL="0" indent="0" algn="ctr">
              <a:buNone/>
            </a:pPr>
            <a:r>
              <a:rPr lang="en-US" sz="3200" dirty="0"/>
              <a:t>x = 5		(Simplify)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These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67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100"/>
              <a:t>2x – 5 = 17</a:t>
            </a:r>
          </a:p>
          <a:p>
            <a:pPr marL="514350" indent="-514350">
              <a:buFont typeface="+mj-lt"/>
              <a:buAutoNum type="arabicPeriod"/>
            </a:pPr>
            <a:endParaRPr lang="es-ES" sz="3100" dirty="0"/>
          </a:p>
          <a:p>
            <a:pPr marL="514350" indent="-514350">
              <a:buFont typeface="+mj-lt"/>
              <a:buAutoNum type="arabicPeriod"/>
            </a:pPr>
            <a:r>
              <a:rPr lang="es-ES" sz="3100" dirty="0"/>
              <a:t>3y + 7 = 25</a:t>
            </a:r>
          </a:p>
          <a:p>
            <a:pPr marL="514350" indent="-514350">
              <a:buFont typeface="+mj-lt"/>
              <a:buAutoNum type="arabicPeriod"/>
            </a:pPr>
            <a:endParaRPr lang="es-ES" sz="3100" dirty="0"/>
          </a:p>
          <a:p>
            <a:pPr marL="514350" indent="-514350">
              <a:buFont typeface="+mj-lt"/>
              <a:buAutoNum type="arabicPeriod"/>
            </a:pPr>
            <a:r>
              <a:rPr lang="es-ES" sz="3100" dirty="0"/>
              <a:t>5n – 2 = 38</a:t>
            </a:r>
          </a:p>
          <a:p>
            <a:pPr marL="514350" indent="-514350">
              <a:buFont typeface="+mj-lt"/>
              <a:buAutoNum type="arabicPeriod"/>
            </a:pPr>
            <a:endParaRPr lang="es-ES" sz="3100" dirty="0"/>
          </a:p>
          <a:p>
            <a:pPr marL="514350" indent="-514350">
              <a:buFont typeface="+mj-lt"/>
              <a:buAutoNum type="arabicPeriod"/>
            </a:pPr>
            <a:r>
              <a:rPr lang="es-ES" sz="3100" dirty="0"/>
              <a:t>12b + 4 = 28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22720" y="264836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buFontTx/>
              <a:buAutoNum type="arabicPeriod"/>
            </a:pPr>
            <a:r>
              <a:rPr lang="en-US" altLang="en-US" sz="2800" dirty="0"/>
              <a:t>x = 11</a:t>
            </a:r>
          </a:p>
          <a:p>
            <a:pPr marL="609600" indent="-609600" algn="ctr">
              <a:buFontTx/>
              <a:buAutoNum type="arabicPeriod"/>
            </a:pPr>
            <a:endParaRPr lang="en-US" altLang="en-US" sz="2800" dirty="0"/>
          </a:p>
          <a:p>
            <a:pPr marL="609600" indent="-609600" algn="ctr">
              <a:buFontTx/>
              <a:buAutoNum type="arabicPeriod"/>
            </a:pPr>
            <a:r>
              <a:rPr lang="en-US" altLang="en-US" sz="2800" dirty="0"/>
              <a:t>y = 6</a:t>
            </a:r>
          </a:p>
          <a:p>
            <a:pPr marL="609600" indent="-609600" algn="ctr">
              <a:buFontTx/>
              <a:buAutoNum type="arabicPeriod"/>
            </a:pPr>
            <a:endParaRPr lang="en-US" altLang="en-US" sz="2800" dirty="0"/>
          </a:p>
          <a:p>
            <a:pPr marL="609600" indent="-609600" algn="ctr">
              <a:buFontTx/>
              <a:buAutoNum type="arabicPeriod"/>
            </a:pPr>
            <a:r>
              <a:rPr lang="en-US" altLang="en-US" sz="2800" dirty="0"/>
              <a:t>n = 8</a:t>
            </a:r>
          </a:p>
          <a:p>
            <a:pPr marL="609600" indent="-609600" algn="ctr">
              <a:buFontTx/>
              <a:buAutoNum type="arabicPeriod"/>
            </a:pPr>
            <a:endParaRPr lang="en-US" altLang="en-US" sz="2800" dirty="0"/>
          </a:p>
          <a:p>
            <a:pPr marL="609600" indent="-609600" algn="ctr">
              <a:buFontTx/>
              <a:buAutoNum type="arabicPeriod"/>
            </a:pPr>
            <a:r>
              <a:rPr lang="en-US" altLang="en-US" sz="2800" dirty="0"/>
              <a:t>b = 2</a:t>
            </a:r>
          </a:p>
        </p:txBody>
      </p:sp>
      <p:pic>
        <p:nvPicPr>
          <p:cNvPr id="3074" name="Picture 2" descr="http://images.sodahead.com/polls/000516001/polls_ChkCartBot_3601_652070_poll_x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5" y="2648367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2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These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67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100" dirty="0"/>
              <a:t>x/5 – 3 = 8</a:t>
            </a:r>
          </a:p>
          <a:p>
            <a:pPr marL="514350" indent="-514350">
              <a:buFont typeface="+mj-lt"/>
              <a:buAutoNum type="arabicPeriod"/>
            </a:pPr>
            <a:endParaRPr lang="pt-BR" sz="3100" dirty="0"/>
          </a:p>
          <a:p>
            <a:pPr marL="514350" indent="-514350">
              <a:buFont typeface="+mj-lt"/>
              <a:buAutoNum type="arabicPeriod"/>
            </a:pPr>
            <a:r>
              <a:rPr lang="pt-BR" sz="3100" dirty="0"/>
              <a:t>c/7 + 4 = 9</a:t>
            </a:r>
          </a:p>
          <a:p>
            <a:pPr marL="514350" indent="-514350">
              <a:buFont typeface="+mj-lt"/>
              <a:buAutoNum type="arabicPeriod"/>
            </a:pPr>
            <a:endParaRPr lang="pt-BR" sz="3100" dirty="0"/>
          </a:p>
          <a:p>
            <a:pPr marL="514350" indent="-514350">
              <a:buFont typeface="+mj-lt"/>
              <a:buAutoNum type="arabicPeriod"/>
            </a:pPr>
            <a:r>
              <a:rPr lang="pt-BR" sz="3100" dirty="0"/>
              <a:t>r/3 – 6 = 2</a:t>
            </a:r>
          </a:p>
          <a:p>
            <a:pPr marL="514350" indent="-514350">
              <a:buFont typeface="+mj-lt"/>
              <a:buAutoNum type="arabicPeriod"/>
            </a:pPr>
            <a:endParaRPr lang="pt-BR" sz="3100" dirty="0"/>
          </a:p>
          <a:p>
            <a:pPr marL="514350" indent="-514350">
              <a:buFont typeface="+mj-lt"/>
              <a:buAutoNum type="arabicPeriod"/>
            </a:pPr>
            <a:r>
              <a:rPr lang="pt-BR" sz="3100" dirty="0"/>
              <a:t>d/9 + 4 = 5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2720" y="264836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buFontTx/>
              <a:buAutoNum type="arabicPeriod"/>
            </a:pPr>
            <a:r>
              <a:rPr lang="pt-BR" altLang="en-US" sz="2800" dirty="0"/>
              <a:t>x = 55</a:t>
            </a:r>
          </a:p>
          <a:p>
            <a:pPr marL="609600" indent="-609600" algn="ctr">
              <a:buFontTx/>
              <a:buAutoNum type="arabicPeriod"/>
            </a:pPr>
            <a:endParaRPr lang="pt-BR" altLang="en-US" sz="2800" dirty="0"/>
          </a:p>
          <a:p>
            <a:pPr marL="609600" indent="-609600" algn="ctr">
              <a:buFontTx/>
              <a:buAutoNum type="arabicPeriod"/>
            </a:pPr>
            <a:r>
              <a:rPr lang="pt-BR" altLang="en-US" sz="2800" dirty="0"/>
              <a:t>c = 35</a:t>
            </a:r>
          </a:p>
          <a:p>
            <a:pPr marL="609600" indent="-609600" algn="ctr">
              <a:buFontTx/>
              <a:buAutoNum type="arabicPeriod"/>
            </a:pPr>
            <a:endParaRPr lang="pt-BR" altLang="en-US" sz="2800" dirty="0"/>
          </a:p>
          <a:p>
            <a:pPr marL="609600" indent="-609600" algn="ctr">
              <a:buFontTx/>
              <a:buAutoNum type="arabicPeriod"/>
            </a:pPr>
            <a:r>
              <a:rPr lang="pt-BR" altLang="en-US" sz="2800" dirty="0"/>
              <a:t>r = 24</a:t>
            </a:r>
          </a:p>
          <a:p>
            <a:pPr marL="609600" indent="-609600" algn="ctr">
              <a:buFontTx/>
              <a:buAutoNum type="arabicPeriod"/>
            </a:pPr>
            <a:endParaRPr lang="pt-BR" altLang="en-US" sz="2800" dirty="0"/>
          </a:p>
          <a:p>
            <a:pPr marL="609600" indent="-609600" algn="ctr">
              <a:buFontTx/>
              <a:buAutoNum type="arabicPeriod"/>
            </a:pPr>
            <a:r>
              <a:rPr lang="pt-BR" altLang="en-US" sz="2800" dirty="0"/>
              <a:t>d = 9</a:t>
            </a:r>
          </a:p>
        </p:txBody>
      </p:sp>
      <p:pic>
        <p:nvPicPr>
          <p:cNvPr id="3074" name="Picture 2" descr="http://images.sodahead.com/polls/000516001/polls_ChkCartBot_3601_652070_poll_x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5" y="2648367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</TotalTime>
  <Words>447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Garamond (Body)</vt:lpstr>
      <vt:lpstr>Symbol</vt:lpstr>
      <vt:lpstr>Organic</vt:lpstr>
      <vt:lpstr>Solving two step equation </vt:lpstr>
      <vt:lpstr>What is a two step equation?</vt:lpstr>
      <vt:lpstr>PowerPoint Presentation</vt:lpstr>
      <vt:lpstr>Opposite Operations</vt:lpstr>
      <vt:lpstr>Steps for Solving Two-Step Equations</vt:lpstr>
      <vt:lpstr>Helpful Hints?</vt:lpstr>
      <vt:lpstr>Ex. 1: Solve 4x – 5 = 11</vt:lpstr>
      <vt:lpstr>Try These Examples</vt:lpstr>
      <vt:lpstr>Try These Examples</vt:lpstr>
      <vt:lpstr>Activity one </vt:lpstr>
      <vt:lpstr>Activity two: design a poster </vt:lpstr>
      <vt:lpstr>Activity two: design a poster </vt:lpstr>
      <vt:lpstr>Activity two: design a poster </vt:lpstr>
      <vt:lpstr>Activity two: design a poster </vt:lpstr>
      <vt:lpstr>Activity two: design a poster </vt:lpstr>
      <vt:lpstr>Homework Review</vt:lpstr>
    </vt:vector>
  </TitlesOfParts>
  <Company>HCT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two step equation</dc:title>
  <dc:creator>Aaesha Mohammed Rashed Mohammed Al Raqrooq.Bani Shemaili(H002252</dc:creator>
  <cp:lastModifiedBy>Aaesha Mohammed Rashed Mohammed Al Raqrooq.Bani Shemaili(H002252</cp:lastModifiedBy>
  <cp:revision>14</cp:revision>
  <cp:lastPrinted>2014-04-21T21:36:59Z</cp:lastPrinted>
  <dcterms:created xsi:type="dcterms:W3CDTF">2014-04-21T17:51:32Z</dcterms:created>
  <dcterms:modified xsi:type="dcterms:W3CDTF">2014-04-30T05:29:47Z</dcterms:modified>
</cp:coreProperties>
</file>